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32"/>
  </p:notesMasterIdLst>
  <p:sldIdLst>
    <p:sldId id="256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40" r:id="rId19"/>
    <p:sldId id="338" r:id="rId20"/>
    <p:sldId id="339" r:id="rId21"/>
    <p:sldId id="342" r:id="rId22"/>
    <p:sldId id="341" r:id="rId23"/>
    <p:sldId id="343" r:id="rId24"/>
    <p:sldId id="346" r:id="rId25"/>
    <p:sldId id="347" r:id="rId26"/>
    <p:sldId id="344" r:id="rId27"/>
    <p:sldId id="348" r:id="rId28"/>
    <p:sldId id="345" r:id="rId29"/>
    <p:sldId id="349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3A5"/>
    <a:srgbClr val="5CAD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13D3D-4EDF-49F5-925E-BE5AA9408FA5}" type="datetimeFigureOut">
              <a:rPr lang="es-MX" smtClean="0"/>
              <a:t>05/12/2018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BF1A7-2627-4113-9BB8-C1561E53FB9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38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BF1A7-2627-4113-9BB8-C1561E53FB9F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458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AA747B-BF1A-4122-996F-B0B122DD9A63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0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7632-3177-407D-98F4-5F89BF6D9AA7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55EB-D033-42C9-AAFB-BD412793F2D3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3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FEEFA-0EBA-4F06-9760-13688F29C62D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5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04F62-A9D5-4AE4-B6CE-0C6B6C2EFE9A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6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09B2-CB75-4FDD-BA58-A37B464A5755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6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2549-AE8C-41D1-BC90-A13DFE2B42BF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4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0F9D-0332-4591-A13E-53DC03D43462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6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7B89-7C90-4CDC-967F-4C305523F658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6CAA-4EB1-4D2A-9566-DC218B9C7424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3C28-BCF4-4F3D-BB2C-743121B3384A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2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89C635-F070-4734-A465-DB54433C7436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ruizdevilla/introducci%C3%B3n-a-word2vec-skip-gram-model-4800f72c871f" TargetMode="External"/><Relationship Id="rId2" Type="http://schemas.openxmlformats.org/officeDocument/2006/relationships/hyperlink" Target="https://www.brandwatch.com/es/blog/analisis-de-sentimient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4705408" y="2283480"/>
            <a:ext cx="2616200" cy="1330325"/>
          </a:xfrm>
        </p:spPr>
        <p:txBody>
          <a:bodyPr>
            <a:noAutofit/>
          </a:bodyPr>
          <a:lstStyle/>
          <a:p>
            <a:pPr algn="ctr"/>
            <a:r>
              <a:rPr lang="es-MX" sz="4000" dirty="0" smtClean="0"/>
              <a:t>Análisis </a:t>
            </a:r>
            <a:r>
              <a:rPr lang="es-MX" sz="4000" dirty="0"/>
              <a:t>de sentimientos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152958" y="3842732"/>
            <a:ext cx="3721100" cy="1787525"/>
          </a:xfrm>
        </p:spPr>
        <p:txBody>
          <a:bodyPr>
            <a:normAutofit/>
          </a:bodyPr>
          <a:lstStyle/>
          <a:p>
            <a:pPr algn="ctr">
              <a:lnSpc>
                <a:spcPts val="1000"/>
              </a:lnSpc>
            </a:pPr>
            <a:r>
              <a:rPr lang="es-MX" b="1" dirty="0" smtClean="0"/>
              <a:t>Alumno</a:t>
            </a:r>
            <a:endParaRPr lang="es-MX" b="1" dirty="0"/>
          </a:p>
          <a:p>
            <a:pPr algn="ctr">
              <a:lnSpc>
                <a:spcPts val="1000"/>
              </a:lnSpc>
            </a:pPr>
            <a:r>
              <a:rPr lang="es-MX" sz="1700" dirty="0" smtClean="0"/>
              <a:t>Mauricio </a:t>
            </a:r>
            <a:r>
              <a:rPr lang="es-MX" sz="1700" dirty="0"/>
              <a:t>Santiago Valdovinos Morales</a:t>
            </a:r>
          </a:p>
          <a:p>
            <a:pPr algn="ctr">
              <a:lnSpc>
                <a:spcPts val="1000"/>
              </a:lnSpc>
            </a:pPr>
            <a:r>
              <a:rPr lang="es-MX" b="1" dirty="0"/>
              <a:t>Docente</a:t>
            </a:r>
          </a:p>
          <a:p>
            <a:pPr algn="ctr">
              <a:lnSpc>
                <a:spcPts val="1000"/>
              </a:lnSpc>
            </a:pPr>
            <a:r>
              <a:rPr lang="es-MX" sz="1700" dirty="0"/>
              <a:t>Hugo Armando Guillen Ramírez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828646" y="690344"/>
            <a:ext cx="433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Universidad Autónoma de Baja California</a:t>
            </a:r>
          </a:p>
          <a:p>
            <a:pPr algn="ctr"/>
            <a:r>
              <a:rPr lang="es-MX" dirty="0"/>
              <a:t>Facultad de Ingeniería, Arquitectura y Diseño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604403" y="1760260"/>
            <a:ext cx="2779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smtClean="0"/>
              <a:t>Computo Evolutivo</a:t>
            </a:r>
            <a:endParaRPr lang="es-MX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663345" y="5859185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Ensenada, Baja California; 5</a:t>
            </a:r>
            <a:r>
              <a:rPr lang="es-MX" dirty="0" smtClean="0"/>
              <a:t> </a:t>
            </a:r>
            <a:r>
              <a:rPr lang="es-MX" dirty="0"/>
              <a:t>de </a:t>
            </a:r>
            <a:r>
              <a:rPr lang="es-MX" dirty="0" smtClean="0"/>
              <a:t>Diciembre del </a:t>
            </a:r>
            <a:r>
              <a:rPr lang="es-MX" dirty="0"/>
              <a:t>2018</a:t>
            </a:r>
          </a:p>
        </p:txBody>
      </p:sp>
      <p:pic>
        <p:nvPicPr>
          <p:cNvPr id="1026" name="Picture 2" descr="Resultado de imagen para uabc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68" y="819247"/>
            <a:ext cx="1594935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iad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74" y="819247"/>
            <a:ext cx="1755202" cy="237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26" y="2587523"/>
            <a:ext cx="8126276" cy="28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2963615"/>
            <a:ext cx="9720073" cy="862149"/>
          </a:xfrm>
        </p:spPr>
        <p:txBody>
          <a:bodyPr/>
          <a:lstStyle/>
          <a:p>
            <a:pPr algn="ctr"/>
            <a:r>
              <a:rPr lang="es-MX" dirty="0"/>
              <a:t>E</a:t>
            </a:r>
            <a:r>
              <a:rPr lang="es-MX" dirty="0" smtClean="0"/>
              <a:t>l </a:t>
            </a:r>
            <a:r>
              <a:rPr lang="es-MX" dirty="0"/>
              <a:t>modelo analiza las palabras de cada sentencia y trata de usar cada palabra para predecir que palabras serán vecinas</a:t>
            </a:r>
            <a:r>
              <a:rPr lang="es-MX" dirty="0" smtClean="0"/>
              <a:t>.[3]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24128" y="2286000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err="1" smtClean="0"/>
              <a:t>Skip-gram</a:t>
            </a:r>
            <a:endParaRPr lang="es-MX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04" y="3825764"/>
            <a:ext cx="3086917" cy="22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122" name="Picture 2" descr="https://cdn-images-1.medium.com/max/800/1*gx_tRWblkq7LnXXHqe7X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73" y="2963615"/>
            <a:ext cx="6299127" cy="375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024128" y="2286000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err="1" smtClean="0"/>
              <a:t>Skip-gram</a:t>
            </a:r>
            <a:endParaRPr lang="es-MX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368971" y="3593427"/>
            <a:ext cx="13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Window</a:t>
            </a:r>
            <a:r>
              <a:rPr lang="es-MX" dirty="0" smtClean="0"/>
              <a:t> = 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06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3164784"/>
            <a:ext cx="9720073" cy="1067582"/>
          </a:xfrm>
        </p:spPr>
        <p:txBody>
          <a:bodyPr/>
          <a:lstStyle/>
          <a:p>
            <a:pPr algn="ctr"/>
            <a:r>
              <a:rPr lang="es-MX" dirty="0" smtClean="0"/>
              <a:t>Vector de longitud del vocabulario con 0 y 1</a:t>
            </a:r>
          </a:p>
          <a:p>
            <a:pPr algn="ctr"/>
            <a:r>
              <a:rPr lang="es-MX" dirty="0" err="1" smtClean="0"/>
              <a:t>Vocab</a:t>
            </a:r>
            <a:r>
              <a:rPr lang="es-MX" dirty="0" smtClean="0"/>
              <a:t> = 10,000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8" y="2286000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err="1" smtClean="0"/>
              <a:t>One</a:t>
            </a:r>
            <a:r>
              <a:rPr lang="es-MX" sz="2800" dirty="0" smtClean="0"/>
              <a:t> </a:t>
            </a:r>
            <a:r>
              <a:rPr lang="es-MX" sz="2800" dirty="0" err="1" smtClean="0"/>
              <a:t>hot</a:t>
            </a:r>
            <a:r>
              <a:rPr lang="es-MX" sz="2800" dirty="0" smtClean="0"/>
              <a:t> vector</a:t>
            </a:r>
            <a:endParaRPr lang="es-MX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618412" y="4624251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smtClean="0"/>
              <a:t>[0,0,0,1,0,……………,0,0,0,0,0]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2706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8" y="1800187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err="1" smtClean="0"/>
              <a:t>Skip-gram</a:t>
            </a:r>
            <a:endParaRPr lang="es-MX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68" y="2200891"/>
            <a:ext cx="4072889" cy="45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477802"/>
            <a:ext cx="4775781" cy="3831558"/>
          </a:xfrm>
        </p:spPr>
        <p:txBody>
          <a:bodyPr/>
          <a:lstStyle/>
          <a:p>
            <a:r>
              <a:rPr lang="es-MX" b="1" dirty="0" smtClean="0"/>
              <a:t>Capa de entrada: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err="1" smtClean="0"/>
              <a:t>One</a:t>
            </a:r>
            <a:r>
              <a:rPr lang="es-MX" dirty="0" smtClean="0"/>
              <a:t> </a:t>
            </a:r>
            <a:r>
              <a:rPr lang="es-MX" dirty="0" err="1" smtClean="0"/>
              <a:t>hot</a:t>
            </a:r>
            <a:endParaRPr lang="es-MX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s-MX" dirty="0"/>
          </a:p>
          <a:p>
            <a:pPr marL="128016" lvl="1" indent="0">
              <a:buNone/>
            </a:pPr>
            <a:r>
              <a:rPr lang="es-MX" sz="2200" b="1" dirty="0" smtClean="0"/>
              <a:t>Capa oculta: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200" dirty="0" smtClean="0"/>
              <a:t>Se crea una matriz</a:t>
            </a:r>
          </a:p>
          <a:p>
            <a:pPr marL="128016" lvl="1" indent="0">
              <a:buNone/>
            </a:pPr>
            <a:r>
              <a:rPr lang="es-MX" sz="2200" dirty="0"/>
              <a:t> </a:t>
            </a:r>
            <a:r>
              <a:rPr lang="es-MX" sz="2200" dirty="0" smtClean="0"/>
              <a:t>  Vocabulario x Dimensiones</a:t>
            </a:r>
          </a:p>
          <a:p>
            <a:pPr marL="128016" lvl="1" indent="0">
              <a:buNone/>
            </a:pPr>
            <a:endParaRPr lang="es-MX" sz="220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8" y="1800187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smtClean="0"/>
              <a:t>Word2Vec</a:t>
            </a:r>
            <a:endParaRPr lang="es-MX" sz="2800" dirty="0"/>
          </a:p>
        </p:txBody>
      </p:sp>
      <p:pic>
        <p:nvPicPr>
          <p:cNvPr id="6146" name="Picture 2" descr="https://cdn-images-1.medium.com/max/1200/1*XBaqjqpnBIXtXLzWjkuL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26" y="2602314"/>
            <a:ext cx="5739707" cy="3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9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8" y="1800187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smtClean="0"/>
              <a:t>Word2Vec</a:t>
            </a:r>
            <a:endParaRPr lang="es-MX" sz="2800" dirty="0"/>
          </a:p>
        </p:txBody>
      </p:sp>
      <p:pic>
        <p:nvPicPr>
          <p:cNvPr id="6" name="Picture 2" descr="https://cdn-images-1.medium.com/max/1200/1*XBaqjqpnBIXtXLzWjkuL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02" y="2477802"/>
            <a:ext cx="5739707" cy="3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024128" y="2477802"/>
            <a:ext cx="4775781" cy="3831558"/>
          </a:xfrm>
        </p:spPr>
        <p:txBody>
          <a:bodyPr/>
          <a:lstStyle/>
          <a:p>
            <a:pPr marL="128016" lvl="1" indent="0">
              <a:buNone/>
            </a:pPr>
            <a:r>
              <a:rPr lang="es-MX" sz="2200" b="1" dirty="0" smtClean="0"/>
              <a:t>Capa oculta:</a:t>
            </a:r>
          </a:p>
          <a:p>
            <a:pPr marL="128016" lvl="1" indent="0">
              <a:buNone/>
            </a:pPr>
            <a:r>
              <a:rPr lang="es-MX" sz="2200" dirty="0" smtClean="0"/>
              <a:t>Vocabulario = 20386</a:t>
            </a:r>
          </a:p>
          <a:p>
            <a:pPr marL="128016" lvl="1" indent="0">
              <a:buNone/>
            </a:pPr>
            <a:r>
              <a:rPr lang="es-MX" sz="2200" dirty="0" err="1" smtClean="0"/>
              <a:t>One</a:t>
            </a:r>
            <a:r>
              <a:rPr lang="es-MX" sz="2200" dirty="0" smtClean="0"/>
              <a:t> </a:t>
            </a:r>
            <a:r>
              <a:rPr lang="es-MX" sz="2200" dirty="0" err="1" smtClean="0"/>
              <a:t>hot</a:t>
            </a:r>
            <a:r>
              <a:rPr lang="es-MX" sz="2200" dirty="0" smtClean="0"/>
              <a:t> = 1x20386</a:t>
            </a:r>
          </a:p>
          <a:p>
            <a:pPr marL="128016" lvl="1" indent="0">
              <a:buNone/>
            </a:pPr>
            <a:r>
              <a:rPr lang="es-MX" sz="2200" dirty="0" smtClean="0"/>
              <a:t>Matriz = 20386x200</a:t>
            </a:r>
          </a:p>
          <a:p>
            <a:pPr marL="128016" lvl="1" indent="0">
              <a:buNone/>
            </a:pPr>
            <a:r>
              <a:rPr lang="es-MX" sz="2200" dirty="0" err="1" smtClean="0"/>
              <a:t>One</a:t>
            </a:r>
            <a:r>
              <a:rPr lang="es-MX" sz="2200" dirty="0" smtClean="0"/>
              <a:t> </a:t>
            </a:r>
            <a:r>
              <a:rPr lang="es-MX" sz="2200" dirty="0" err="1" smtClean="0"/>
              <a:t>hot</a:t>
            </a:r>
            <a:r>
              <a:rPr lang="es-MX" sz="2200" dirty="0" smtClean="0"/>
              <a:t> x Matriz = 1x200</a:t>
            </a:r>
          </a:p>
          <a:p>
            <a:pPr marL="128016" lvl="1" indent="0">
              <a:buNone/>
            </a:pPr>
            <a:endParaRPr lang="es-MX" sz="2200" dirty="0" smtClean="0"/>
          </a:p>
        </p:txBody>
      </p:sp>
      <p:pic>
        <p:nvPicPr>
          <p:cNvPr id="8194" name="Picture 2" descr="https://cdn-images-1.medium.com/max/800/1*neaOXEbp6h6kgOKVsMwLh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0" y="5129331"/>
            <a:ext cx="59150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6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8" y="1800187"/>
            <a:ext cx="9720073" cy="67761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 smtClean="0"/>
              <a:t>Word2Vec</a:t>
            </a:r>
            <a:endParaRPr lang="es-MX" sz="2800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024128" y="2477802"/>
            <a:ext cx="4775781" cy="1036107"/>
          </a:xfrm>
        </p:spPr>
        <p:txBody>
          <a:bodyPr/>
          <a:lstStyle/>
          <a:p>
            <a:pPr marL="128016" lvl="1" indent="0">
              <a:buNone/>
            </a:pPr>
            <a:r>
              <a:rPr lang="es-MX" sz="2200" b="1" dirty="0" smtClean="0"/>
              <a:t>Capa de Salida: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MX" sz="1800" dirty="0" smtClean="0"/>
              <a:t>Distribución de probabilidades</a:t>
            </a:r>
          </a:p>
          <a:p>
            <a:pPr marL="310896" lvl="2" indent="0">
              <a:buNone/>
            </a:pPr>
            <a:endParaRPr lang="es-MX" sz="1800" dirty="0" smtClean="0"/>
          </a:p>
        </p:txBody>
      </p:sp>
      <p:pic>
        <p:nvPicPr>
          <p:cNvPr id="9218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2"/>
          <a:stretch/>
        </p:blipFill>
        <p:spPr bwMode="auto">
          <a:xfrm>
            <a:off x="1011066" y="4525276"/>
            <a:ext cx="6572250" cy="12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24128" y="3797617"/>
            <a:ext cx="27026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016" lvl="1" indent="0">
              <a:buNone/>
            </a:pPr>
            <a:r>
              <a:rPr lang="es-MX" sz="2200" b="1" dirty="0"/>
              <a:t>Calificador </a:t>
            </a:r>
            <a:r>
              <a:rPr lang="es-MX" sz="2200" b="1" dirty="0" err="1"/>
              <a:t>Softmax</a:t>
            </a:r>
            <a:r>
              <a:rPr lang="es-MX" sz="2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621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2709" t="58893" r="30313" b="31287"/>
          <a:stretch/>
        </p:blipFill>
        <p:spPr>
          <a:xfrm>
            <a:off x="1024128" y="2997200"/>
            <a:ext cx="9961592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Embeddings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714" t="26846" r="42036" b="4168"/>
          <a:stretch/>
        </p:blipFill>
        <p:spPr>
          <a:xfrm>
            <a:off x="4833257" y="1741950"/>
            <a:ext cx="5029200" cy="472875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069960" y="3875494"/>
            <a:ext cx="174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smtClean="0"/>
              <a:t>Películas   =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3803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Análisis de Sentimientos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2755900"/>
            <a:ext cx="9720073" cy="2159000"/>
          </a:xfrm>
        </p:spPr>
        <p:txBody>
          <a:bodyPr/>
          <a:lstStyle/>
          <a:p>
            <a:pPr algn="ctr"/>
            <a:r>
              <a:rPr lang="es-MX" sz="2400" b="1" i="1" dirty="0"/>
              <a:t>E</a:t>
            </a:r>
            <a:r>
              <a:rPr lang="es-MX" sz="2400" b="1" i="1" dirty="0" smtClean="0"/>
              <a:t>s </a:t>
            </a:r>
            <a:r>
              <a:rPr lang="es-MX" sz="2400" b="1" i="1" dirty="0"/>
              <a:t>el proceso de determinar el tono emocional </a:t>
            </a:r>
            <a:r>
              <a:rPr lang="es-MX" sz="2400" b="1" i="1" dirty="0" smtClean="0"/>
              <a:t>de un texto</a:t>
            </a:r>
            <a:endParaRPr lang="es-MX" sz="2400" b="1" i="1" dirty="0"/>
          </a:p>
          <a:p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El anÃÂ¡lisis de sentimiento puede ser positivo, negativo o neut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64" y="4350438"/>
            <a:ext cx="60960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Vecinos cercanos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86000"/>
            <a:ext cx="4632089" cy="4023360"/>
          </a:xfrm>
        </p:spPr>
        <p:txBody>
          <a:bodyPr/>
          <a:lstStyle/>
          <a:p>
            <a:r>
              <a:rPr lang="es-MX" dirty="0" smtClean="0"/>
              <a:t>NN = </a:t>
            </a:r>
            <a:r>
              <a:rPr lang="es-MX" dirty="0" err="1" smtClean="0"/>
              <a:t>Nearest</a:t>
            </a:r>
            <a:r>
              <a:rPr lang="es-MX" dirty="0" smtClean="0"/>
              <a:t> </a:t>
            </a:r>
            <a:r>
              <a:rPr lang="es-MX" dirty="0" err="1" smtClean="0"/>
              <a:t>Neighbor</a:t>
            </a:r>
            <a:endParaRPr lang="es-MX" dirty="0" smtClean="0"/>
          </a:p>
          <a:p>
            <a:r>
              <a:rPr lang="es-MX" dirty="0" smtClean="0"/>
              <a:t>Buscar los vecinos mas </a:t>
            </a:r>
            <a:r>
              <a:rPr lang="es-MX" dirty="0"/>
              <a:t>c</a:t>
            </a:r>
            <a:r>
              <a:rPr lang="es-MX" dirty="0" smtClean="0"/>
              <a:t>ercanos 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Nivel Documento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Nivel Palabra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MX" dirty="0"/>
          </a:p>
          <a:p>
            <a:pPr marL="128016" lvl="1" indent="0">
              <a:buNone/>
            </a:pPr>
            <a:r>
              <a:rPr lang="es-MX" sz="2200" dirty="0" smtClean="0"/>
              <a:t>Vecinos cercanos comparten:</a:t>
            </a:r>
          </a:p>
          <a:p>
            <a:pPr lvl="1"/>
            <a:r>
              <a:rPr lang="es-MX" dirty="0" smtClean="0"/>
              <a:t>Sentidos similares</a:t>
            </a:r>
          </a:p>
          <a:p>
            <a:pPr lvl="1"/>
            <a:r>
              <a:rPr lang="es-MX" dirty="0" smtClean="0"/>
              <a:t>Significados similares</a:t>
            </a:r>
          </a:p>
          <a:p>
            <a:pPr lvl="1"/>
            <a:r>
              <a:rPr lang="es-MX" dirty="0" smtClean="0"/>
              <a:t>Sentimientos similares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783" y="2084832"/>
            <a:ext cx="44005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4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Vecinos cercanos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86000"/>
            <a:ext cx="4292455" cy="4023360"/>
          </a:xfrm>
        </p:spPr>
        <p:txBody>
          <a:bodyPr/>
          <a:lstStyle/>
          <a:p>
            <a:r>
              <a:rPr lang="es-MX" dirty="0" smtClean="0"/>
              <a:t>Distancia a nivel palabra</a:t>
            </a:r>
          </a:p>
          <a:p>
            <a:endParaRPr lang="es-MX" dirty="0"/>
          </a:p>
          <a:p>
            <a:r>
              <a:rPr lang="es-MX" dirty="0" smtClean="0"/>
              <a:t>Mide la distancia euclidiana en el espacio de embebidos de una palabra a otra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857" t="50858" r="53393" b="41900"/>
          <a:stretch/>
        </p:blipFill>
        <p:spPr>
          <a:xfrm>
            <a:off x="5695405" y="2991396"/>
            <a:ext cx="5722213" cy="7576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6072" t="60196" r="50178" b="32562"/>
          <a:stretch/>
        </p:blipFill>
        <p:spPr>
          <a:xfrm>
            <a:off x="5695404" y="4012899"/>
            <a:ext cx="5722213" cy="6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Vecinos cercanos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9" y="2286000"/>
            <a:ext cx="4370832" cy="4023360"/>
          </a:xfrm>
        </p:spPr>
        <p:txBody>
          <a:bodyPr/>
          <a:lstStyle/>
          <a:p>
            <a:r>
              <a:rPr lang="es-MX" dirty="0" smtClean="0"/>
              <a:t>Distancia a nivel documento se mide con la métrica “Word </a:t>
            </a:r>
            <a:r>
              <a:rPr lang="es-MX" dirty="0" err="1" smtClean="0"/>
              <a:t>Movers</a:t>
            </a:r>
            <a:r>
              <a:rPr lang="es-MX" dirty="0" smtClean="0"/>
              <a:t> </a:t>
            </a:r>
            <a:r>
              <a:rPr lang="es-MX" dirty="0" err="1" smtClean="0"/>
              <a:t>Distance</a:t>
            </a:r>
            <a:r>
              <a:rPr lang="es-MX" dirty="0" smtClean="0"/>
              <a:t>” (WMD)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143" t="35992" r="27893" b="24179"/>
          <a:stretch/>
        </p:blipFill>
        <p:spPr>
          <a:xfrm>
            <a:off x="5964887" y="2795451"/>
            <a:ext cx="4872446" cy="27301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7036" t="37327" r="10536" b="14840"/>
          <a:stretch/>
        </p:blipFill>
        <p:spPr>
          <a:xfrm>
            <a:off x="1264678" y="3329087"/>
            <a:ext cx="8830492" cy="3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Clasificación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9" y="2286000"/>
            <a:ext cx="9204088" cy="4023360"/>
          </a:xfrm>
        </p:spPr>
        <p:txBody>
          <a:bodyPr/>
          <a:lstStyle/>
          <a:p>
            <a:r>
              <a:rPr lang="es-MX" dirty="0" smtClean="0"/>
              <a:t>La clasificación se hizo por los K vecinos mas cercanos (KNN)</a:t>
            </a:r>
          </a:p>
          <a:p>
            <a:r>
              <a:rPr lang="es-MX" dirty="0" smtClean="0"/>
              <a:t>K = 5</a:t>
            </a:r>
          </a:p>
          <a:p>
            <a:r>
              <a:rPr lang="es-MX" dirty="0" smtClean="0"/>
              <a:t>K = 10</a:t>
            </a:r>
          </a:p>
          <a:p>
            <a:r>
              <a:rPr lang="es-MX" dirty="0" smtClean="0"/>
              <a:t>Una vez encontrados los vecinos se realiza una votación para determinar de que clase es el documento.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12290" name="Picture 2" descr="Icono de concepto de dÃ­a de elecciones. mano poniendo papel de votaciÃ³n en la urna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3835672"/>
            <a:ext cx="2473688" cy="24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Clasificación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20415" t="69451" r="21230" b="9842"/>
          <a:stretch/>
        </p:blipFill>
        <p:spPr bwMode="auto">
          <a:xfrm>
            <a:off x="1024128" y="2502897"/>
            <a:ext cx="7097063" cy="1415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/>
          <p:cNvPicPr/>
          <p:nvPr/>
        </p:nvPicPr>
        <p:blipFill rotWithShape="1">
          <a:blip r:embed="rId3"/>
          <a:srcRect l="20525" t="30471" r="43684" b="25181"/>
          <a:stretch/>
        </p:blipFill>
        <p:spPr bwMode="auto">
          <a:xfrm>
            <a:off x="7130004" y="2502897"/>
            <a:ext cx="4680996" cy="3261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4"/>
          <a:srcRect l="20524" t="51891" r="27570" b="32119"/>
          <a:stretch/>
        </p:blipFill>
        <p:spPr bwMode="auto">
          <a:xfrm>
            <a:off x="1024127" y="4336921"/>
            <a:ext cx="5731135" cy="992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80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Clasificación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0357" t="49739" r="38714" b="10813"/>
          <a:stretch/>
        </p:blipFill>
        <p:spPr>
          <a:xfrm>
            <a:off x="1024128" y="2638698"/>
            <a:ext cx="4990011" cy="27040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9929" t="32753" r="43536" b="20938"/>
          <a:stretch/>
        </p:blipFill>
        <p:spPr>
          <a:xfrm>
            <a:off x="6539652" y="2638698"/>
            <a:ext cx="4454435" cy="31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Resultados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Imagen 5"/>
          <p:cNvPicPr/>
          <p:nvPr/>
        </p:nvPicPr>
        <p:blipFill rotWithShape="1">
          <a:blip r:embed="rId2"/>
          <a:srcRect l="12923" t="31253" r="52960" b="41341"/>
          <a:stretch/>
        </p:blipFill>
        <p:spPr bwMode="auto">
          <a:xfrm>
            <a:off x="3611226" y="2534195"/>
            <a:ext cx="5089995" cy="2299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5342763" y="2164863"/>
            <a:ext cx="16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 nivel palabra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4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4960578" y="2204051"/>
            <a:ext cx="184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 nivel documento</a:t>
            </a:r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2"/>
          <a:srcRect l="12382" t="38197" r="49113" b="37550"/>
          <a:stretch/>
        </p:blipFill>
        <p:spPr bwMode="auto">
          <a:xfrm>
            <a:off x="3602563" y="2888545"/>
            <a:ext cx="4863991" cy="17226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37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 descr="https://scontent.ftij3-1.fna.fbcdn.net/v/t1.15752-9/46502129_676789362714829_5960631406676672512_n.png?_nc_cat=105&amp;_nc_ht=scontent.ftij3-1.fna&amp;oh=d694ba4a9822f1dd214e857a120fb721&amp;oe=5C6904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93" y="1830364"/>
            <a:ext cx="2373648" cy="474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content.ftij3-1.fna.fbcdn.net/v/t1.15752-9/46501689_2220238838212706_6122832010546249728_n.png?_nc_cat=103&amp;_nc_ht=scontent.ftij3-1.fna&amp;oh=391b413694d7c6259c5a21564fe692c8&amp;oe=5C7539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298" y="1830364"/>
            <a:ext cx="2373648" cy="474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scontent.ftij3-1.fna.fbcdn.net/v/t1.15752-9/46506231_252745285395140_3596333798075138048_n.png?_nc_cat=106&amp;_nc_ht=scontent.ftij3-1.fna&amp;oh=ba86d988cfcca9ff568de5ccc5cfb96f&amp;oe=5C7C14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92" y="1830363"/>
            <a:ext cx="2373649" cy="474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14338" name="Picture 2" descr="430x297 emotico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57" y="2523944"/>
            <a:ext cx="5370014" cy="370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 de Sentimientos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9" y="2286000"/>
            <a:ext cx="5668772" cy="4023360"/>
          </a:xfrm>
        </p:spPr>
        <p:txBody>
          <a:bodyPr/>
          <a:lstStyle/>
          <a:p>
            <a:r>
              <a:rPr lang="es-MX" dirty="0" smtClean="0"/>
              <a:t>Utilizando estrategias de procesamiento de lenguaje natural (PNL)</a:t>
            </a:r>
          </a:p>
          <a:p>
            <a:endParaRPr lang="es-MX" dirty="0"/>
          </a:p>
          <a:p>
            <a:r>
              <a:rPr lang="es-MX" dirty="0" smtClean="0"/>
              <a:t>Rama de la inteligencia artificial que busca hacer que las computadoras comprendan como una persona se expresa por medio del lenguaje natural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Ingles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dirty="0" smtClean="0"/>
              <a:t>Español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Francés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Etc.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3463" r="4705" b="3140"/>
          <a:stretch/>
        </p:blipFill>
        <p:spPr bwMode="auto">
          <a:xfrm>
            <a:off x="7467600" y="2286000"/>
            <a:ext cx="36957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1800" dirty="0" smtClean="0"/>
              <a:t>[1]. Antonio </a:t>
            </a:r>
            <a:r>
              <a:rPr lang="es-MX" sz="1800" dirty="0"/>
              <a:t>de Jesús García Chávez. (2018). Análisis de documentos de opinión  </a:t>
            </a:r>
            <a:r>
              <a:rPr lang="es-MX" sz="1800" dirty="0" smtClean="0"/>
              <a:t>usando </a:t>
            </a:r>
            <a:r>
              <a:rPr lang="es-MX" sz="1800" dirty="0"/>
              <a:t>la representación word2vec. Ensenada, B.C: CICESE</a:t>
            </a:r>
            <a:r>
              <a:rPr lang="es-MX" sz="1800" dirty="0" smtClean="0"/>
              <a:t>.</a:t>
            </a:r>
          </a:p>
          <a:p>
            <a:pPr lvl="0"/>
            <a:r>
              <a:rPr lang="es-MX" sz="1800" dirty="0" smtClean="0"/>
              <a:t>[2]. </a:t>
            </a:r>
            <a:r>
              <a:rPr lang="es-MX" sz="1800" dirty="0" err="1" smtClean="0"/>
              <a:t>Kristian</a:t>
            </a:r>
            <a:r>
              <a:rPr lang="es-MX" sz="1800" dirty="0" smtClean="0"/>
              <a:t> </a:t>
            </a:r>
            <a:r>
              <a:rPr lang="es-MX" sz="1800" dirty="0" err="1"/>
              <a:t>Bannister</a:t>
            </a:r>
            <a:r>
              <a:rPr lang="es-MX" sz="1800" dirty="0"/>
              <a:t>. (10 febrero 2015). Entendiendo el análisis de sentimiento: qué es y para qué se usa. 04/12/2018, de </a:t>
            </a:r>
            <a:r>
              <a:rPr lang="es-MX" sz="1800" dirty="0" err="1"/>
              <a:t>Brandwatch</a:t>
            </a:r>
            <a:r>
              <a:rPr lang="es-MX" sz="1800" dirty="0"/>
              <a:t> Sitio web: </a:t>
            </a:r>
            <a:r>
              <a:rPr lang="es-MX" sz="1800" dirty="0">
                <a:hlinkClick r:id="rId2"/>
              </a:rPr>
              <a:t>https://www.brandwatch.com/es/blog/analisis-de-sentimiento</a:t>
            </a:r>
            <a:r>
              <a:rPr lang="es-MX" sz="1800" dirty="0" smtClean="0">
                <a:hlinkClick r:id="rId2"/>
              </a:rPr>
              <a:t>/</a:t>
            </a:r>
            <a:endParaRPr lang="es-MX" sz="1800" dirty="0" smtClean="0"/>
          </a:p>
          <a:p>
            <a:pPr lvl="0"/>
            <a:r>
              <a:rPr lang="es-MX" sz="1800" dirty="0" smtClean="0"/>
              <a:t>[3]. </a:t>
            </a:r>
            <a:r>
              <a:rPr lang="es-MX" sz="1800" dirty="0"/>
              <a:t>Gonzalo Ruiz de Villa. (2018). Introducción a Word2vec (</a:t>
            </a:r>
            <a:r>
              <a:rPr lang="es-MX" sz="1800" dirty="0" err="1"/>
              <a:t>skip</a:t>
            </a:r>
            <a:r>
              <a:rPr lang="es-MX" sz="1800" dirty="0"/>
              <a:t> </a:t>
            </a:r>
            <a:r>
              <a:rPr lang="es-MX" sz="1800" dirty="0" err="1"/>
              <a:t>gram</a:t>
            </a:r>
            <a:r>
              <a:rPr lang="es-MX" sz="1800" dirty="0"/>
              <a:t> </a:t>
            </a:r>
            <a:r>
              <a:rPr lang="es-MX" sz="1800" dirty="0" err="1"/>
              <a:t>model</a:t>
            </a:r>
            <a:r>
              <a:rPr lang="es-MX" sz="1800" dirty="0"/>
              <a:t>). 04/12/2018, de Medium Sitio web: </a:t>
            </a:r>
            <a:r>
              <a:rPr lang="es-MX" sz="1800" dirty="0">
                <a:hlinkClick r:id="rId3"/>
              </a:rPr>
              <a:t>https://medium.com/@</a:t>
            </a:r>
            <a:r>
              <a:rPr lang="es-MX" sz="1800" dirty="0" smtClean="0">
                <a:hlinkClick r:id="rId3"/>
              </a:rPr>
              <a:t>gruizdevilla/introducci%C3%B3n-a-word2vec-skip-gram-model-4800f72c871f</a:t>
            </a:r>
            <a:endParaRPr lang="es-MX" sz="1800" dirty="0" smtClean="0"/>
          </a:p>
          <a:p>
            <a:pPr lvl="0"/>
            <a:r>
              <a:rPr lang="es-MX" sz="1800" dirty="0" smtClean="0"/>
              <a:t>[4]. </a:t>
            </a:r>
            <a:r>
              <a:rPr lang="en-US" sz="1800" dirty="0" err="1"/>
              <a:t>markroxor</a:t>
            </a:r>
            <a:r>
              <a:rPr lang="en-US" sz="1800" dirty="0"/>
              <a:t>. (2017). Finding similar documents with Word2Vec and WMD. 15/11/2018, de </a:t>
            </a:r>
            <a:r>
              <a:rPr lang="en-US" sz="1800" dirty="0" err="1"/>
              <a:t>github</a:t>
            </a:r>
            <a:r>
              <a:rPr lang="en-US" sz="1800" dirty="0"/>
              <a:t> </a:t>
            </a:r>
            <a:r>
              <a:rPr lang="en-US" sz="1800" dirty="0" err="1"/>
              <a:t>Sitio</a:t>
            </a:r>
            <a:r>
              <a:rPr lang="en-US" sz="1800" dirty="0"/>
              <a:t> web: https://markroxor.github.io/gensim/static/notebooks/WMD_tutorial.html</a:t>
            </a:r>
            <a:endParaRPr lang="es-MX" sz="180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9" y="2286000"/>
            <a:ext cx="5441986" cy="4023360"/>
          </a:xfrm>
        </p:spPr>
        <p:txBody>
          <a:bodyPr/>
          <a:lstStyle/>
          <a:p>
            <a:r>
              <a:rPr lang="es-MX" dirty="0" smtClean="0"/>
              <a:t>Clasificar documentos de opinión en 3 clases, por medio de estrategias de PLN</a:t>
            </a:r>
          </a:p>
          <a:p>
            <a:endParaRPr lang="es-MX" dirty="0"/>
          </a:p>
          <a:p>
            <a:r>
              <a:rPr lang="es-MX" dirty="0" smtClean="0"/>
              <a:t>Corpus: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 smtClean="0"/>
              <a:t>3878 criticas de </a:t>
            </a:r>
            <a:r>
              <a:rPr lang="es-MX" dirty="0" err="1" smtClean="0"/>
              <a:t>MuchoCine</a:t>
            </a:r>
            <a:r>
              <a:rPr lang="es-MX" dirty="0" smtClean="0"/>
              <a:t> y </a:t>
            </a:r>
            <a:r>
              <a:rPr lang="es-MX" dirty="0" err="1" smtClean="0"/>
              <a:t>TripAdvaisor</a:t>
            </a:r>
            <a:r>
              <a:rPr lang="es-MX" dirty="0" smtClean="0"/>
              <a:t> [1]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7249885" y="2289572"/>
            <a:ext cx="365760" cy="3657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7249885" y="2859983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/>
          <p:cNvSpPr/>
          <p:nvPr/>
        </p:nvSpPr>
        <p:spPr>
          <a:xfrm>
            <a:off x="7249885" y="3430394"/>
            <a:ext cx="365760" cy="365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7615645" y="2286000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Positivo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7615645" y="2856411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Neutral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7615645" y="3426822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Negativo</a:t>
            </a:r>
            <a:endParaRPr lang="es-MX" dirty="0"/>
          </a:p>
        </p:txBody>
      </p:sp>
      <p:pic>
        <p:nvPicPr>
          <p:cNvPr id="11266" name="Picture 2" descr="Resultado de imagen para estrellas de vot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67959" r="57021" b="10233"/>
          <a:stretch/>
        </p:blipFill>
        <p:spPr bwMode="auto">
          <a:xfrm>
            <a:off x="8709187" y="3271853"/>
            <a:ext cx="1084218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para estrellas de vot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67959" r="41497" b="10233"/>
          <a:stretch/>
        </p:blipFill>
        <p:spPr bwMode="auto">
          <a:xfrm>
            <a:off x="8709187" y="2747553"/>
            <a:ext cx="1584344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estrellas de votac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67959" r="8248" b="10233"/>
          <a:stretch/>
        </p:blipFill>
        <p:spPr bwMode="auto">
          <a:xfrm>
            <a:off x="8709186" y="2131031"/>
            <a:ext cx="2655499" cy="6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Metodología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Preparación de los datos</a:t>
            </a:r>
          </a:p>
          <a:p>
            <a:r>
              <a:rPr lang="es-MX" dirty="0" smtClean="0"/>
              <a:t>Creación de embebidos</a:t>
            </a:r>
          </a:p>
          <a:p>
            <a:r>
              <a:rPr lang="es-MX" dirty="0" smtClean="0"/>
              <a:t>Búsqueda de vecinos cercanos</a:t>
            </a:r>
          </a:p>
          <a:p>
            <a:r>
              <a:rPr lang="es-MX" dirty="0" smtClean="0"/>
              <a:t>Clasificación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Icono de concepto de programaciÃ³n de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19" y="1828801"/>
            <a:ext cx="4480559" cy="44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Preparación de los datos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084832"/>
            <a:ext cx="2711849" cy="3122023"/>
          </a:xfrm>
        </p:spPr>
        <p:txBody>
          <a:bodyPr/>
          <a:lstStyle/>
          <a:p>
            <a:r>
              <a:rPr lang="es-MX" sz="2400" dirty="0" smtClean="0"/>
              <a:t>Diccionario: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 err="1"/>
              <a:t>r</a:t>
            </a:r>
            <a:r>
              <a:rPr lang="es-MX" sz="2000" dirty="0" err="1" smtClean="0"/>
              <a:t>eview</a:t>
            </a:r>
            <a:endParaRPr lang="es-MX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 err="1"/>
              <a:t>r</a:t>
            </a:r>
            <a:r>
              <a:rPr lang="es-MX" sz="2000" dirty="0" err="1" smtClean="0"/>
              <a:t>eview_clean</a:t>
            </a:r>
            <a:endParaRPr lang="es-MX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 err="1" smtClean="0"/>
              <a:t>sentiment</a:t>
            </a:r>
            <a:endParaRPr lang="es-MX" sz="2000" dirty="0" smtClean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896" t="12853" r="14995" b="5985"/>
          <a:stretch/>
        </p:blipFill>
        <p:spPr>
          <a:xfrm>
            <a:off x="5368834" y="2084832"/>
            <a:ext cx="3930289" cy="39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Preparación de los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677615"/>
          </a:xfrm>
        </p:spPr>
        <p:txBody>
          <a:bodyPr>
            <a:normAutofit/>
          </a:bodyPr>
          <a:lstStyle/>
          <a:p>
            <a:pPr algn="ctr"/>
            <a:r>
              <a:rPr lang="es-MX" sz="2800" dirty="0" err="1" smtClean="0"/>
              <a:t>Tokenizer</a:t>
            </a:r>
            <a:endParaRPr lang="es-MX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0F276AE-80E4-4B57-96C5-37E89ACFDED2}"/>
              </a:ext>
            </a:extLst>
          </p:cNvPr>
          <p:cNvSpPr txBox="1"/>
          <p:nvPr/>
        </p:nvSpPr>
        <p:spPr>
          <a:xfrm>
            <a:off x="1024128" y="3797808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Hola </a:t>
            </a:r>
            <a:r>
              <a:rPr lang="es-US" dirty="0" smtClean="0"/>
              <a:t>compañeros. </a:t>
            </a:r>
            <a:r>
              <a:rPr lang="es-US" dirty="0"/>
              <a:t>La vida es bella con la inteligencia artificial.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188392D-57BA-4882-99FC-73CA748D4F48}"/>
              </a:ext>
            </a:extLst>
          </p:cNvPr>
          <p:cNvSpPr txBox="1"/>
          <p:nvPr/>
        </p:nvSpPr>
        <p:spPr>
          <a:xfrm>
            <a:off x="1024128" y="4598658"/>
            <a:ext cx="416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Hola </a:t>
            </a:r>
            <a:r>
              <a:rPr lang="es-US" dirty="0" smtClean="0"/>
              <a:t>Compañeros.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B30C05-62F9-442E-8971-4C9AA492E8EE}"/>
              </a:ext>
            </a:extLst>
          </p:cNvPr>
          <p:cNvSpPr txBox="1"/>
          <p:nvPr/>
        </p:nvSpPr>
        <p:spPr>
          <a:xfrm>
            <a:off x="1024128" y="4970661"/>
            <a:ext cx="471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La vida es bella con la inteligencia artificial.</a:t>
            </a:r>
            <a:endParaRPr lang="en-US" dirty="0"/>
          </a:p>
        </p:txBody>
      </p:sp>
      <p:sp>
        <p:nvSpPr>
          <p:cNvPr id="8" name="TextBox 4">
            <a:extLst>
              <a:ext uri="{FF2B5EF4-FFF2-40B4-BE49-F238E27FC236}">
                <a16:creationId xmlns="" xmlns:a16="http://schemas.microsoft.com/office/drawing/2014/main" id="{1E527557-AA3F-4F76-8C0F-57BE81308BCF}"/>
              </a:ext>
            </a:extLst>
          </p:cNvPr>
          <p:cNvSpPr txBox="1"/>
          <p:nvPr/>
        </p:nvSpPr>
        <p:spPr>
          <a:xfrm>
            <a:off x="7370064" y="3797808"/>
            <a:ext cx="30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smtClean="0"/>
              <a:t>Ya quiero vacaciones</a:t>
            </a:r>
            <a:endParaRPr lang="en-US" dirty="0"/>
          </a:p>
        </p:txBody>
      </p:sp>
      <p:sp>
        <p:nvSpPr>
          <p:cNvPr id="9" name="TextBox 5">
            <a:extLst>
              <a:ext uri="{FF2B5EF4-FFF2-40B4-BE49-F238E27FC236}">
                <a16:creationId xmlns="" xmlns:a16="http://schemas.microsoft.com/office/drawing/2014/main" id="{E2104E34-7912-4CD1-BEF5-8C3FB02D53CE}"/>
              </a:ext>
            </a:extLst>
          </p:cNvPr>
          <p:cNvSpPr txBox="1"/>
          <p:nvPr/>
        </p:nvSpPr>
        <p:spPr>
          <a:xfrm>
            <a:off x="7526818" y="4598658"/>
            <a:ext cx="30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smtClean="0"/>
              <a:t>Ya</a:t>
            </a:r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="" xmlns:a16="http://schemas.microsoft.com/office/drawing/2014/main" id="{8F92F812-217A-4D3A-8007-B9F279809388}"/>
              </a:ext>
            </a:extLst>
          </p:cNvPr>
          <p:cNvSpPr txBox="1"/>
          <p:nvPr/>
        </p:nvSpPr>
        <p:spPr>
          <a:xfrm>
            <a:off x="7526818" y="4970661"/>
            <a:ext cx="30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smtClean="0"/>
              <a:t>quiero</a:t>
            </a:r>
            <a:endParaRPr lang="en-US" dirty="0"/>
          </a:p>
        </p:txBody>
      </p:sp>
      <p:sp>
        <p:nvSpPr>
          <p:cNvPr id="11" name="TextBox 7">
            <a:extLst>
              <a:ext uri="{FF2B5EF4-FFF2-40B4-BE49-F238E27FC236}">
                <a16:creationId xmlns="" xmlns:a16="http://schemas.microsoft.com/office/drawing/2014/main" id="{A8E70CA6-3A5D-4B07-8C58-C5B3F45DDB04}"/>
              </a:ext>
            </a:extLst>
          </p:cNvPr>
          <p:cNvSpPr txBox="1"/>
          <p:nvPr/>
        </p:nvSpPr>
        <p:spPr>
          <a:xfrm>
            <a:off x="7526818" y="5339993"/>
            <a:ext cx="30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smtClean="0"/>
              <a:t>vacaciones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244742" y="3193012"/>
            <a:ext cx="2272937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Oraciones</a:t>
            </a:r>
            <a:endParaRPr lang="es-MX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370064" y="3191300"/>
            <a:ext cx="2272937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Palabras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48566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Preparación de los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677615"/>
          </a:xfrm>
        </p:spPr>
        <p:txBody>
          <a:bodyPr>
            <a:normAutofit/>
          </a:bodyPr>
          <a:lstStyle/>
          <a:p>
            <a:pPr algn="ctr"/>
            <a:r>
              <a:rPr lang="es-MX" sz="2800" dirty="0" smtClean="0"/>
              <a:t>Stop </a:t>
            </a:r>
            <a:r>
              <a:rPr lang="es-MX" sz="2800" dirty="0" err="1" smtClean="0"/>
              <a:t>words</a:t>
            </a:r>
            <a:endParaRPr lang="es-MX" sz="2800" dirty="0"/>
          </a:p>
        </p:txBody>
      </p:sp>
      <p:sp>
        <p:nvSpPr>
          <p:cNvPr id="6" name="TextBox 4">
            <a:extLst>
              <a:ext uri="{FF2B5EF4-FFF2-40B4-BE49-F238E27FC236}">
                <a16:creationId xmlns="" xmlns:a16="http://schemas.microsoft.com/office/drawing/2014/main" id="{2FC63735-0A73-475A-BB42-A6611A330454}"/>
              </a:ext>
            </a:extLst>
          </p:cNvPr>
          <p:cNvSpPr txBox="1"/>
          <p:nvPr/>
        </p:nvSpPr>
        <p:spPr>
          <a:xfrm>
            <a:off x="1024128" y="3164783"/>
            <a:ext cx="429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Las estrellas son grandiosas en aquel mundo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315F14-47E1-4A6E-A366-261D2D047853}"/>
              </a:ext>
            </a:extLst>
          </p:cNvPr>
          <p:cNvSpPr txBox="1"/>
          <p:nvPr/>
        </p:nvSpPr>
        <p:spPr>
          <a:xfrm>
            <a:off x="1024128" y="3933093"/>
            <a:ext cx="429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Estrellas, grandiosas, mundo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6072" t="37898" r="10535" b="4359"/>
          <a:stretch/>
        </p:blipFill>
        <p:spPr>
          <a:xfrm>
            <a:off x="2220686" y="2963615"/>
            <a:ext cx="7619139" cy="33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Preparación de los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928" t="30276" r="10964" b="8170"/>
          <a:stretch/>
        </p:blipFill>
        <p:spPr>
          <a:xfrm>
            <a:off x="1332410" y="2076994"/>
            <a:ext cx="9522823" cy="42193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6072" t="34468" r="10964" b="9123"/>
          <a:stretch/>
        </p:blipFill>
        <p:spPr>
          <a:xfrm>
            <a:off x="1903911" y="2084832"/>
            <a:ext cx="8895805" cy="38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2247</TotalTime>
  <Words>580</Words>
  <Application>Microsoft Office PowerPoint</Application>
  <PresentationFormat>Panorámica</PresentationFormat>
  <Paragraphs>156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Tw Cen MT</vt:lpstr>
      <vt:lpstr>Tw Cen MT Condensed</vt:lpstr>
      <vt:lpstr>Wingdings 3</vt:lpstr>
      <vt:lpstr>Integral</vt:lpstr>
      <vt:lpstr>Análisis de sentimientos </vt:lpstr>
      <vt:lpstr>Análisis de Sentimientos</vt:lpstr>
      <vt:lpstr>Análisis de Sentimientos</vt:lpstr>
      <vt:lpstr>Objetivo</vt:lpstr>
      <vt:lpstr>Metodología</vt:lpstr>
      <vt:lpstr>Preparación de los datos</vt:lpstr>
      <vt:lpstr>Preparación de los datos</vt:lpstr>
      <vt:lpstr>Preparación de los datos</vt:lpstr>
      <vt:lpstr>Preparación de los datos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Embeddings</vt:lpstr>
      <vt:lpstr>Vecinos cercanos</vt:lpstr>
      <vt:lpstr>Vecinos cercanos</vt:lpstr>
      <vt:lpstr>Vecinos cercanos</vt:lpstr>
      <vt:lpstr>Clasificación</vt:lpstr>
      <vt:lpstr>Clasificación</vt:lpstr>
      <vt:lpstr>Clasificación</vt:lpstr>
      <vt:lpstr>Resultados</vt:lpstr>
      <vt:lpstr>Resultados</vt:lpstr>
      <vt:lpstr>Aplicación</vt:lpstr>
      <vt:lpstr>Conclusión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 1-- pacman</dc:title>
  <dc:creator>santiago morales</dc:creator>
  <cp:lastModifiedBy>santiago morales</cp:lastModifiedBy>
  <cp:revision>117</cp:revision>
  <dcterms:created xsi:type="dcterms:W3CDTF">2018-03-19T20:10:43Z</dcterms:created>
  <dcterms:modified xsi:type="dcterms:W3CDTF">2018-12-05T20:13:47Z</dcterms:modified>
</cp:coreProperties>
</file>